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811" r:id="rId2"/>
    <p:sldId id="875" r:id="rId3"/>
    <p:sldId id="889" r:id="rId4"/>
    <p:sldId id="893" r:id="rId5"/>
    <p:sldId id="892" r:id="rId6"/>
    <p:sldId id="894" r:id="rId7"/>
    <p:sldId id="896" r:id="rId8"/>
    <p:sldId id="895" r:id="rId9"/>
    <p:sldId id="897" r:id="rId10"/>
    <p:sldId id="898" r:id="rId11"/>
    <p:sldId id="899" r:id="rId12"/>
    <p:sldId id="900" r:id="rId13"/>
    <p:sldId id="901" r:id="rId14"/>
    <p:sldId id="902" r:id="rId15"/>
    <p:sldId id="903" r:id="rId16"/>
    <p:sldId id="904" r:id="rId17"/>
    <p:sldId id="884" r:id="rId18"/>
    <p:sldId id="905" r:id="rId19"/>
    <p:sldId id="879" r:id="rId20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3F3"/>
    <a:srgbClr val="FFCCCC"/>
    <a:srgbClr val="CC0000"/>
    <a:srgbClr val="FFFF00"/>
    <a:srgbClr val="FF7C80"/>
    <a:srgbClr val="99CCFF"/>
    <a:srgbClr val="006600"/>
    <a:srgbClr val="008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 autoAdjust="0"/>
    <p:restoredTop sz="99874" autoAdjust="0"/>
  </p:normalViewPr>
  <p:slideViewPr>
    <p:cSldViewPr>
      <p:cViewPr varScale="1">
        <p:scale>
          <a:sx n="69" d="100"/>
          <a:sy n="69" d="100"/>
        </p:scale>
        <p:origin x="169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394" y="-114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97242868005986"/>
          <c:y val="0.12973357782332004"/>
          <c:w val="0.45368766404199468"/>
          <c:h val="0.6649942472944305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97-498F-9DE3-155A62F16C1B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97-498F-9DE3-155A62F16C1B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797-498F-9DE3-155A62F16C1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797-498F-9DE3-155A62F16C1B}"/>
              </c:ext>
            </c:extLst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797-498F-9DE3-155A62F16C1B}"/>
              </c:ext>
            </c:extLst>
          </c:dPt>
          <c:dPt>
            <c:idx val="5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797-498F-9DE3-155A62F16C1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797-498F-9DE3-155A62F16C1B}"/>
              </c:ext>
            </c:extLst>
          </c:dPt>
          <c:dLbls>
            <c:dLbl>
              <c:idx val="5"/>
              <c:layout>
                <c:manualLayout>
                  <c:x val="-1.937984496124031E-3"/>
                  <c:y val="-3.1357792411414237E-3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797-498F-9DE3-155A62F16C1B}"/>
                </c:ext>
              </c:extLst>
            </c:dLbl>
            <c:dLbl>
              <c:idx val="6"/>
              <c:layout>
                <c:manualLayout>
                  <c:x val="2.5193798449612403E-2"/>
                  <c:y val="0"/>
                </c:manualLayout>
              </c:layout>
              <c:dLblPos val="bestFit"/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797-498F-9DE3-155A62F16C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'leading causes neo'!$A$2:$A$8</c:f>
              <c:strCache>
                <c:ptCount val="7"/>
                <c:pt idx="0">
                  <c:v>Birth asphyxia and birth trauma</c:v>
                </c:pt>
                <c:pt idx="1">
                  <c:v>Severe Systemic Infection</c:v>
                </c:pt>
                <c:pt idx="2">
                  <c:v>Low birth weight/preterm</c:v>
                </c:pt>
                <c:pt idx="3">
                  <c:v>Other perinatal conditions</c:v>
                </c:pt>
                <c:pt idx="4">
                  <c:v>Acute respiratory infections</c:v>
                </c:pt>
                <c:pt idx="5">
                  <c:v>Malaria</c:v>
                </c:pt>
                <c:pt idx="6">
                  <c:v>Congenital anomalies</c:v>
                </c:pt>
              </c:strCache>
            </c:strRef>
          </c:cat>
          <c:val>
            <c:numRef>
              <c:f>'leading causes neo'!$B$2:$B$8</c:f>
              <c:numCache>
                <c:formatCode>General</c:formatCode>
                <c:ptCount val="7"/>
                <c:pt idx="0">
                  <c:v>174</c:v>
                </c:pt>
                <c:pt idx="1">
                  <c:v>142</c:v>
                </c:pt>
                <c:pt idx="2">
                  <c:v>110</c:v>
                </c:pt>
                <c:pt idx="3">
                  <c:v>67</c:v>
                </c:pt>
                <c:pt idx="4">
                  <c:v>16</c:v>
                </c:pt>
                <c:pt idx="5">
                  <c:v>13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797-498F-9DE3-155A62F16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011013810189609E-2"/>
          <c:y val="0.86358141876101091"/>
          <c:w val="0.96397797237962068"/>
          <c:h val="0.13641858123898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'leading causes under5'!$B$42:$B$53</c:f>
              <c:strCache>
                <c:ptCount val="12"/>
                <c:pt idx="0">
                  <c:v>Other perinatal conditions</c:v>
                </c:pt>
                <c:pt idx="1">
                  <c:v>Measles</c:v>
                </c:pt>
                <c:pt idx="2">
                  <c:v>Other digestive diseases</c:v>
                </c:pt>
                <c:pt idx="3">
                  <c:v>Other unintentional injuries</c:v>
                </c:pt>
                <c:pt idx="4">
                  <c:v>Unspecified deaths</c:v>
                </c:pt>
                <c:pt idx="5">
                  <c:v>Epilepsy</c:v>
                </c:pt>
                <c:pt idx="6">
                  <c:v>Fever of unknown origin</c:v>
                </c:pt>
                <c:pt idx="7">
                  <c:v>Meningitis/encephalitis</c:v>
                </c:pt>
                <c:pt idx="8">
                  <c:v>Acute respiratory infections</c:v>
                </c:pt>
                <c:pt idx="9">
                  <c:v>Diarrhoea</c:v>
                </c:pt>
                <c:pt idx="10">
                  <c:v>Other infectious diseases</c:v>
                </c:pt>
                <c:pt idx="11">
                  <c:v>Malaria</c:v>
                </c:pt>
              </c:strCache>
            </c:strRef>
          </c:cat>
          <c:val>
            <c:numRef>
              <c:f>'leading causes under5'!$D$42:$D$53</c:f>
              <c:numCache>
                <c:formatCode>General</c:formatCode>
                <c:ptCount val="12"/>
                <c:pt idx="0">
                  <c:v>1.08</c:v>
                </c:pt>
                <c:pt idx="1">
                  <c:v>1.1100000000000001</c:v>
                </c:pt>
                <c:pt idx="2">
                  <c:v>1.1100000000000001</c:v>
                </c:pt>
                <c:pt idx="3">
                  <c:v>1.33</c:v>
                </c:pt>
                <c:pt idx="4">
                  <c:v>1.39</c:v>
                </c:pt>
                <c:pt idx="5">
                  <c:v>1.48</c:v>
                </c:pt>
                <c:pt idx="6">
                  <c:v>1.54</c:v>
                </c:pt>
                <c:pt idx="7">
                  <c:v>2.2200000000000002</c:v>
                </c:pt>
                <c:pt idx="8">
                  <c:v>7.28</c:v>
                </c:pt>
                <c:pt idx="9">
                  <c:v>7.65</c:v>
                </c:pt>
                <c:pt idx="10">
                  <c:v>23.08</c:v>
                </c:pt>
                <c:pt idx="11">
                  <c:v>41.35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09-496B-A05F-ACC50C8879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03626176"/>
        <c:axId val="903621584"/>
      </c:barChart>
      <c:catAx>
        <c:axId val="90362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621584"/>
        <c:crosses val="autoZero"/>
        <c:auto val="1"/>
        <c:lblAlgn val="ctr"/>
        <c:lblOffset val="100"/>
        <c:noMultiLvlLbl val="0"/>
      </c:catAx>
      <c:valAx>
        <c:axId val="90362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362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66B-49AD-B6AC-976BDDA635A7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66B-49AD-B6AC-976BDDA635A7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6B-49AD-B6AC-976BDDA635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'leading cause 5-14y'!$B$39:$B$53</c:f>
              <c:strCache>
                <c:ptCount val="15"/>
                <c:pt idx="0">
                  <c:v>Severe Localized Infection</c:v>
                </c:pt>
                <c:pt idx="1">
                  <c:v>Gastro-oesophageal</c:v>
                </c:pt>
                <c:pt idx="2">
                  <c:v>Other unintentional injuries</c:v>
                </c:pt>
                <c:pt idx="3">
                  <c:v>Road traffic accidents</c:v>
                </c:pt>
                <c:pt idx="4">
                  <c:v>Epilepsy</c:v>
                </c:pt>
                <c:pt idx="5">
                  <c:v>Meningitis/encephalitis</c:v>
                </c:pt>
                <c:pt idx="6">
                  <c:v>Hepatitis</c:v>
                </c:pt>
                <c:pt idx="7">
                  <c:v>Drownings</c:v>
                </c:pt>
                <c:pt idx="8">
                  <c:v>Other digestive diseases</c:v>
                </c:pt>
                <c:pt idx="9">
                  <c:v>Acute respiratory infections</c:v>
                </c:pt>
                <c:pt idx="10">
                  <c:v>Falls</c:v>
                </c:pt>
                <c:pt idx="11">
                  <c:v>Sickle-cell</c:v>
                </c:pt>
                <c:pt idx="12">
                  <c:v>Diarrhoea</c:v>
                </c:pt>
                <c:pt idx="13">
                  <c:v>Other infectious diseases</c:v>
                </c:pt>
                <c:pt idx="14">
                  <c:v>Malaria</c:v>
                </c:pt>
              </c:strCache>
            </c:strRef>
          </c:cat>
          <c:val>
            <c:numRef>
              <c:f>'leading cause 5-14y'!$D$39:$D$53</c:f>
              <c:numCache>
                <c:formatCode>General</c:formatCode>
                <c:ptCount val="15"/>
                <c:pt idx="0">
                  <c:v>1.44</c:v>
                </c:pt>
                <c:pt idx="1">
                  <c:v>1.65</c:v>
                </c:pt>
                <c:pt idx="2">
                  <c:v>1.75</c:v>
                </c:pt>
                <c:pt idx="3">
                  <c:v>1.85</c:v>
                </c:pt>
                <c:pt idx="4">
                  <c:v>2.16</c:v>
                </c:pt>
                <c:pt idx="5">
                  <c:v>2.16</c:v>
                </c:pt>
                <c:pt idx="6">
                  <c:v>2.27</c:v>
                </c:pt>
                <c:pt idx="7">
                  <c:v>2.57</c:v>
                </c:pt>
                <c:pt idx="8">
                  <c:v>2.78</c:v>
                </c:pt>
                <c:pt idx="9">
                  <c:v>3.19</c:v>
                </c:pt>
                <c:pt idx="10">
                  <c:v>3.3</c:v>
                </c:pt>
                <c:pt idx="11">
                  <c:v>3.6</c:v>
                </c:pt>
                <c:pt idx="12">
                  <c:v>8.0299999999999994</c:v>
                </c:pt>
                <c:pt idx="13">
                  <c:v>12.26</c:v>
                </c:pt>
                <c:pt idx="14">
                  <c:v>34.29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6B-49AD-B6AC-976BDDA63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69739104"/>
        <c:axId val="569744680"/>
      </c:barChart>
      <c:catAx>
        <c:axId val="569739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744680"/>
        <c:crosses val="autoZero"/>
        <c:auto val="1"/>
        <c:lblAlgn val="ctr"/>
        <c:lblOffset val="100"/>
        <c:noMultiLvlLbl val="0"/>
      </c:catAx>
      <c:valAx>
        <c:axId val="569744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739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fld id="{36A73BF1-B7C0-41F9-A8F4-F2760A875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6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b="0"/>
            </a:lvl1pPr>
          </a:lstStyle>
          <a:p>
            <a:pPr>
              <a:defRPr/>
            </a:pPr>
            <a:fld id="{0AE26D07-B6D6-462C-9CD4-0C816FCCE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59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338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defTabSz="922338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defTabSz="922338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defTabSz="922338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defTabSz="922338">
              <a:defRPr sz="2400" b="1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fld id="{CC3C5476-2BE5-4599-9435-C12AA260F104}" type="slidenum">
              <a:rPr lang="en-US" sz="1200" b="0" smtClean="0"/>
              <a:pPr/>
              <a:t>1</a:t>
            </a:fld>
            <a:endParaRPr lang="en-US" sz="12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5D395-0FC7-4CB9-9E60-D5A336F8A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041765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304800"/>
          </a:xfrm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BB64528-3B8F-4F49-A1F8-69C6604940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45379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2588-95ED-45ED-8A66-12919DE33F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7546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E77F-271D-465B-8814-363430253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61044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A97FD-744B-4643-A502-19F98181D1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43144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1B198-2107-4DA5-AD27-EC9698161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7739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eaLnBrk="1" hangingPunct="1">
              <a:defRPr sz="2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38D33-70B6-4DCB-B2D2-A8B6611F707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3612394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8A711-2B5F-4778-BC75-6737B47E8F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762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FD538-6048-4FB3-B708-3B0979E0B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815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9433A-F959-4D01-91E7-25D520681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6325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F439-AB63-4EFA-A648-49AE2E3661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69113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DBEF3-5AA8-45E2-AF8D-43FA123699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7627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6E462-0B69-4E0D-9BD6-FC3DA2B40F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717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248400"/>
            <a:ext cx="1905000" cy="304800"/>
          </a:xfrm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1282C8FB-2E45-486C-B010-4F96493210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883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3505200" cy="113030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304801"/>
            <a:ext cx="5111750" cy="5791200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435100"/>
            <a:ext cx="3505200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400800"/>
            <a:ext cx="1905000" cy="304800"/>
          </a:xfrm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79B4B6D-72DC-4830-AE61-BB84DDDDD9C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176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86600" y="6400800"/>
            <a:ext cx="1905000" cy="304800"/>
          </a:xfrm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F6ADC4AC-96F3-4980-9EC3-2448DCAA09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0189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55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23025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latin typeface="+mn-lt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F755A835-13DC-4281-9570-0158056410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8" descr="logo_final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91"/>
          <a:stretch>
            <a:fillRect/>
          </a:stretch>
        </p:blipFill>
        <p:spPr bwMode="auto">
          <a:xfrm>
            <a:off x="0" y="5949950"/>
            <a:ext cx="7874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3" r:id="rId15"/>
    <p:sldLayoutId id="2147483712" r:id="rId16"/>
  </p:sldLayoutIdLst>
  <p:transition spd="med"/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C0000"/>
          </a:solidFill>
          <a:latin typeface="Century Gothic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5943600"/>
            <a:ext cx="3111917" cy="74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1063" name="Rectangle 7"/>
          <p:cNvSpPr>
            <a:spLocks/>
          </p:cNvSpPr>
          <p:nvPr/>
        </p:nvSpPr>
        <p:spPr bwMode="auto">
          <a:xfrm>
            <a:off x="304800" y="1447800"/>
            <a:ext cx="86233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eaLnBrk="1" hangingPunct="1">
              <a:defRPr/>
            </a:pPr>
            <a:endParaRPr lang="en-US" sz="4000" dirty="0">
              <a:solidFill>
                <a:srgbClr val="C00000"/>
              </a:solidFill>
              <a:latin typeface="+mj-lt"/>
              <a:cs typeface="Arial Bold" charset="0"/>
              <a:sym typeface="Arial Bold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606" y="914400"/>
            <a:ext cx="9067800" cy="1960757"/>
          </a:xfrm>
        </p:spPr>
        <p:txBody>
          <a:bodyPr/>
          <a:lstStyle/>
          <a:p>
            <a:r>
              <a:rPr lang="en-US" sz="4000" dirty="0"/>
              <a:t>Child mortality in Sierra Leone: </a:t>
            </a:r>
            <a:br>
              <a:rPr lang="en-US" sz="4000" dirty="0"/>
            </a:br>
            <a:r>
              <a:rPr lang="en-US" sz="4000" dirty="0"/>
              <a:t>Nationally representative mortality survey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0034" y="2946400"/>
            <a:ext cx="8999538" cy="1676400"/>
          </a:xfrm>
        </p:spPr>
        <p:txBody>
          <a:bodyPr/>
          <a:lstStyle/>
          <a:p>
            <a:endParaRPr lang="en-US" sz="1600" dirty="0"/>
          </a:p>
          <a:p>
            <a:r>
              <a:rPr lang="en-US" sz="2400" dirty="0"/>
              <a:t>Catherine Meh, MPH MSc</a:t>
            </a:r>
          </a:p>
          <a:p>
            <a:r>
              <a:rPr lang="en-US" sz="2000" dirty="0"/>
              <a:t>On behalf of </a:t>
            </a:r>
          </a:p>
          <a:p>
            <a:r>
              <a:rPr lang="en-US" sz="2000" dirty="0"/>
              <a:t>HEAL Sierra Leone Child mortality Team</a:t>
            </a:r>
          </a:p>
          <a:p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983" y="5836745"/>
            <a:ext cx="3078117" cy="980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5821655"/>
            <a:ext cx="1024217" cy="10242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5575"/>
            <a:ext cx="7772400" cy="682625"/>
          </a:xfrm>
        </p:spPr>
        <p:txBody>
          <a:bodyPr/>
          <a:lstStyle/>
          <a:p>
            <a:r>
              <a:rPr lang="en-US" dirty="0"/>
              <a:t>Neonatal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3297246"/>
              </p:ext>
            </p:extLst>
          </p:nvPr>
        </p:nvGraphicFramePr>
        <p:xfrm>
          <a:off x="380999" y="1066801"/>
          <a:ext cx="8363418" cy="4419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874383906"/>
                    </a:ext>
                  </a:extLst>
                </a:gridCol>
                <a:gridCol w="973834">
                  <a:extLst>
                    <a:ext uri="{9D8B030D-6E8A-4147-A177-3AD203B41FA5}">
                      <a16:colId xmlns:a16="http://schemas.microsoft.com/office/drawing/2014/main" val="448295524"/>
                    </a:ext>
                  </a:extLst>
                </a:gridCol>
                <a:gridCol w="1112157">
                  <a:extLst>
                    <a:ext uri="{9D8B030D-6E8A-4147-A177-3AD203B41FA5}">
                      <a16:colId xmlns:a16="http://schemas.microsoft.com/office/drawing/2014/main" val="3117918461"/>
                    </a:ext>
                  </a:extLst>
                </a:gridCol>
                <a:gridCol w="977017">
                  <a:extLst>
                    <a:ext uri="{9D8B030D-6E8A-4147-A177-3AD203B41FA5}">
                      <a16:colId xmlns:a16="http://schemas.microsoft.com/office/drawing/2014/main" val="2720544341"/>
                    </a:ext>
                  </a:extLst>
                </a:gridCol>
                <a:gridCol w="1247295">
                  <a:extLst>
                    <a:ext uri="{9D8B030D-6E8A-4147-A177-3AD203B41FA5}">
                      <a16:colId xmlns:a16="http://schemas.microsoft.com/office/drawing/2014/main" val="3731495896"/>
                    </a:ext>
                  </a:extLst>
                </a:gridCol>
                <a:gridCol w="1112157">
                  <a:extLst>
                    <a:ext uri="{9D8B030D-6E8A-4147-A177-3AD203B41FA5}">
                      <a16:colId xmlns:a16="http://schemas.microsoft.com/office/drawing/2014/main" val="1983351874"/>
                    </a:ext>
                  </a:extLst>
                </a:gridCol>
                <a:gridCol w="1112157">
                  <a:extLst>
                    <a:ext uri="{9D8B030D-6E8A-4147-A177-3AD203B41FA5}">
                      <a16:colId xmlns:a16="http://schemas.microsoft.com/office/drawing/2014/main" val="3224038566"/>
                    </a:ext>
                  </a:extLst>
                </a:gridCol>
              </a:tblGrid>
              <a:tr h="668311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Eastern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North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West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North East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Southern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Western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Sierra Leone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62977"/>
                  </a:ext>
                </a:extLst>
              </a:tr>
              <a:tr h="3840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Male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61.1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55.4%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15889"/>
                  </a:ext>
                </a:extLst>
              </a:tr>
              <a:tr h="3509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Rural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62.2%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46068"/>
                  </a:ext>
                </a:extLst>
              </a:tr>
              <a:tr h="5520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Hospital or Health</a:t>
                      </a:r>
                      <a:r>
                        <a:rPr lang="en-US" sz="1600" baseline="0" dirty="0"/>
                        <a:t> facility death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62.3%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96549"/>
                  </a:ext>
                </a:extLst>
              </a:tr>
              <a:tr h="3509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Deaths at home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32.6%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45164"/>
                  </a:ext>
                </a:extLst>
              </a:tr>
              <a:tr h="49990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Full term gestation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85.6%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383881"/>
                  </a:ext>
                </a:extLst>
              </a:tr>
              <a:tr h="5303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Mortality</a:t>
                      </a:r>
                      <a:r>
                        <a:rPr lang="en-US" sz="1600" baseline="0" dirty="0"/>
                        <a:t> rate per 1000 livebirths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33.2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28.5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37.3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23.0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30.7%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423928"/>
                  </a:ext>
                </a:extLst>
              </a:tr>
              <a:tr h="4237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Study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deaths (n)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68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107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260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543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8175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deaths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1896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1704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1191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2211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1105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8107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4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282397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3200" dirty="0"/>
              <a:t>Regional variation for neonatal deaths </a:t>
            </a:r>
          </a:p>
        </p:txBody>
      </p:sp>
      <p:graphicFrame>
        <p:nvGraphicFramePr>
          <p:cNvPr id="14" name="Table Placeholder 1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740278800"/>
              </p:ext>
            </p:extLst>
          </p:nvPr>
        </p:nvGraphicFramePr>
        <p:xfrm>
          <a:off x="1752600" y="1219200"/>
          <a:ext cx="5448300" cy="3596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4086887521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3927356967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67904400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Leading causes of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death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Region 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Mortality rate per 1000 livebirth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335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Birth asphyxia and birth trauma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8110109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Severe Systemic Infection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Eastern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15159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Low birth weight/preterm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Eastern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78382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1066800" y="5105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/>
              <a:t>*About 74% of neonatal deaths were children who died &lt; 1 week. 46% died on day 0/1</a:t>
            </a:r>
          </a:p>
        </p:txBody>
      </p:sp>
    </p:spTree>
    <p:extLst>
      <p:ext uri="{BB962C8B-B14F-4D97-AF65-F5344CB8AC3E}">
        <p14:creationId xmlns:p14="http://schemas.microsoft.com/office/powerpoint/2010/main" val="58502021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533400"/>
          </a:xfrm>
        </p:spPr>
        <p:txBody>
          <a:bodyPr/>
          <a:lstStyle/>
          <a:p>
            <a:r>
              <a:rPr lang="en-US" sz="3200" dirty="0"/>
              <a:t>Leading (%) causes of death among 1-59 month old children, 2022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63252508"/>
              </p:ext>
            </p:extLst>
          </p:nvPr>
        </p:nvGraphicFramePr>
        <p:xfrm>
          <a:off x="685800" y="1295400"/>
          <a:ext cx="7696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06533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81000"/>
          </a:xfrm>
        </p:spPr>
        <p:txBody>
          <a:bodyPr/>
          <a:lstStyle/>
          <a:p>
            <a:r>
              <a:rPr lang="en-US" sz="3200" dirty="0"/>
              <a:t>Cause specific mortality rates for 1-59 months, 2022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20611631"/>
              </p:ext>
            </p:extLst>
          </p:nvPr>
        </p:nvGraphicFramePr>
        <p:xfrm>
          <a:off x="990600" y="1371600"/>
          <a:ext cx="7312024" cy="502920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497466">
                  <a:extLst>
                    <a:ext uri="{9D8B030D-6E8A-4147-A177-3AD203B41FA5}">
                      <a16:colId xmlns:a16="http://schemas.microsoft.com/office/drawing/2014/main" val="361243251"/>
                    </a:ext>
                  </a:extLst>
                </a:gridCol>
                <a:gridCol w="1137734">
                  <a:extLst>
                    <a:ext uri="{9D8B030D-6E8A-4147-A177-3AD203B41FA5}">
                      <a16:colId xmlns:a16="http://schemas.microsoft.com/office/drawing/2014/main" val="981030216"/>
                    </a:ext>
                  </a:extLst>
                </a:gridCol>
                <a:gridCol w="1137734">
                  <a:extLst>
                    <a:ext uri="{9D8B030D-6E8A-4147-A177-3AD203B41FA5}">
                      <a16:colId xmlns:a16="http://schemas.microsoft.com/office/drawing/2014/main" val="2363448527"/>
                    </a:ext>
                  </a:extLst>
                </a:gridCol>
                <a:gridCol w="1137734">
                  <a:extLst>
                    <a:ext uri="{9D8B030D-6E8A-4147-A177-3AD203B41FA5}">
                      <a16:colId xmlns:a16="http://schemas.microsoft.com/office/drawing/2014/main" val="2772963260"/>
                    </a:ext>
                  </a:extLst>
                </a:gridCol>
                <a:gridCol w="1401356">
                  <a:extLst>
                    <a:ext uri="{9D8B030D-6E8A-4147-A177-3AD203B41FA5}">
                      <a16:colId xmlns:a16="http://schemas.microsoft.com/office/drawing/2014/main" val="15898370"/>
                    </a:ext>
                  </a:extLst>
                </a:gridCol>
              </a:tblGrid>
              <a:tr h="5134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Cause</a:t>
                      </a:r>
                      <a:r>
                        <a:rPr lang="en-US" sz="14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of death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Study deaths (female/male)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National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Total (</a:t>
                      </a:r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wgtd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Mortality rate per 1000 LB (95% CI)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657690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Malaria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1340 (663/677)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(29.3-30.6)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19432244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infectious diseases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 (371/377)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 (16.5-17.4)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8585158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Diarrhoea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 (121/127)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 (5.2-5.8)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8413045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Acute respiratory infections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 (118/118)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 (4.2-4.7)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69585313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Meningitis/encephalitis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(36/36)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 (1.2-1.4)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42877536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Fever of unknown origin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(25/25)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(1-1.3)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90562222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Epilepsy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(33/15)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(0.9-1.2)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49819889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Unspecified deaths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(18/27)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(0.9-1.2)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09863110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unintentional injuries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 (23/20)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 (0.8-1)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0524451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Measles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(20/16)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 (0.6-0.8)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1952682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digestive diseases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(16/20)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 (0.7-1)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51081959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perinatal conditions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(17/18)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 (0.6-0.8)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54819825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Ill-defined and abnormal findings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(18/9)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 (0.5-0.7)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06944857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HIV/AIDS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(12/13)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 (0.5-0.7)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5624271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Hepatitis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(10/10)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 (0.3-0.4)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3583438"/>
                  </a:ext>
                </a:extLst>
              </a:tr>
              <a:tr h="2517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Protein-energy malnutrition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(13/6)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 (0.3-0.4)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4642993"/>
                  </a:ext>
                </a:extLst>
              </a:tr>
              <a:tr h="48780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All causes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3241 (1609/1632)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18797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100.0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71.1 (70.1-72.1)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07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110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5575"/>
            <a:ext cx="7772400" cy="682625"/>
          </a:xfrm>
        </p:spPr>
        <p:txBody>
          <a:bodyPr/>
          <a:lstStyle/>
          <a:p>
            <a:r>
              <a:rPr lang="en-US" dirty="0"/>
              <a:t>Regional variation - 1-59 months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040325"/>
              </p:ext>
            </p:extLst>
          </p:nvPr>
        </p:nvGraphicFramePr>
        <p:xfrm>
          <a:off x="390291" y="1524000"/>
          <a:ext cx="8363418" cy="3779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874383906"/>
                    </a:ext>
                  </a:extLst>
                </a:gridCol>
                <a:gridCol w="973834">
                  <a:extLst>
                    <a:ext uri="{9D8B030D-6E8A-4147-A177-3AD203B41FA5}">
                      <a16:colId xmlns:a16="http://schemas.microsoft.com/office/drawing/2014/main" val="448295524"/>
                    </a:ext>
                  </a:extLst>
                </a:gridCol>
                <a:gridCol w="1112157">
                  <a:extLst>
                    <a:ext uri="{9D8B030D-6E8A-4147-A177-3AD203B41FA5}">
                      <a16:colId xmlns:a16="http://schemas.microsoft.com/office/drawing/2014/main" val="3117918461"/>
                    </a:ext>
                  </a:extLst>
                </a:gridCol>
                <a:gridCol w="977017">
                  <a:extLst>
                    <a:ext uri="{9D8B030D-6E8A-4147-A177-3AD203B41FA5}">
                      <a16:colId xmlns:a16="http://schemas.microsoft.com/office/drawing/2014/main" val="2720544341"/>
                    </a:ext>
                  </a:extLst>
                </a:gridCol>
                <a:gridCol w="1247295">
                  <a:extLst>
                    <a:ext uri="{9D8B030D-6E8A-4147-A177-3AD203B41FA5}">
                      <a16:colId xmlns:a16="http://schemas.microsoft.com/office/drawing/2014/main" val="3731495896"/>
                    </a:ext>
                  </a:extLst>
                </a:gridCol>
                <a:gridCol w="1112157">
                  <a:extLst>
                    <a:ext uri="{9D8B030D-6E8A-4147-A177-3AD203B41FA5}">
                      <a16:colId xmlns:a16="http://schemas.microsoft.com/office/drawing/2014/main" val="1983351874"/>
                    </a:ext>
                  </a:extLst>
                </a:gridCol>
                <a:gridCol w="1112157">
                  <a:extLst>
                    <a:ext uri="{9D8B030D-6E8A-4147-A177-3AD203B41FA5}">
                      <a16:colId xmlns:a16="http://schemas.microsoft.com/office/drawing/2014/main" val="3224038566"/>
                    </a:ext>
                  </a:extLst>
                </a:gridCol>
              </a:tblGrid>
              <a:tr h="668311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Eastern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North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West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North East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Southern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Western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Sierra Leone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62977"/>
                  </a:ext>
                </a:extLst>
              </a:tr>
              <a:tr h="38401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Male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50.4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515889"/>
                  </a:ext>
                </a:extLst>
              </a:tr>
              <a:tr h="35091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Rural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70.9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146068"/>
                  </a:ext>
                </a:extLst>
              </a:tr>
              <a:tr h="5520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Hospital or Health</a:t>
                      </a:r>
                      <a:r>
                        <a:rPr lang="en-US" sz="1600" baseline="0" dirty="0"/>
                        <a:t> facility death 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44.1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596549"/>
                  </a:ext>
                </a:extLst>
              </a:tr>
              <a:tr h="3509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Deaths at home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46.4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45164"/>
                  </a:ext>
                </a:extLst>
              </a:tr>
              <a:tr h="5303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Mortality</a:t>
                      </a:r>
                      <a:r>
                        <a:rPr lang="en-US" sz="1600" baseline="0" dirty="0"/>
                        <a:t> rate per 1000 livebirths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67.9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71.1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423928"/>
                  </a:ext>
                </a:extLst>
              </a:tr>
              <a:tr h="42370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Study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</a:rPr>
                        <a:t> deaths (n)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516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317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594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1588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226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3241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58175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deaths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4396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3952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2761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5128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2561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18797</a:t>
                      </a:r>
                    </a:p>
                  </a:txBody>
                  <a:tcPr>
                    <a:solidFill>
                      <a:srgbClr val="FF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346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3309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sz="3200" dirty="0"/>
              <a:t>Regional variation for deaths among 1-59 months</a:t>
            </a:r>
          </a:p>
        </p:txBody>
      </p:sp>
      <p:graphicFrame>
        <p:nvGraphicFramePr>
          <p:cNvPr id="14" name="Table Placeholder 1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52924053"/>
              </p:ext>
            </p:extLst>
          </p:nvPr>
        </p:nvGraphicFramePr>
        <p:xfrm>
          <a:off x="1752600" y="1219200"/>
          <a:ext cx="5448300" cy="47015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4086887521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3927356967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67904400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Leading causes of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death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Region 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Mortality rate per 1000 livebirth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335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Malaria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8110109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Other infectious diseases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Eastern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15159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Diarrhoea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Western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78382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Acute respiratory infections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93899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16175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685800"/>
          </a:xfrm>
        </p:spPr>
        <p:txBody>
          <a:bodyPr/>
          <a:lstStyle/>
          <a:p>
            <a:r>
              <a:rPr lang="en-US" sz="3200" dirty="0"/>
              <a:t>Leading (%) causes of death among 5-14 year old children</a:t>
            </a: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8128789"/>
              </p:ext>
            </p:extLst>
          </p:nvPr>
        </p:nvGraphicFramePr>
        <p:xfrm>
          <a:off x="685800" y="1371600"/>
          <a:ext cx="77724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633362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575"/>
            <a:ext cx="8610600" cy="1143000"/>
          </a:xfrm>
        </p:spPr>
        <p:txBody>
          <a:bodyPr/>
          <a:lstStyle/>
          <a:p>
            <a:r>
              <a:rPr lang="en-US" sz="3200" dirty="0"/>
              <a:t>Causes of death among children 5-14 years in Sierra Leone, 2022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74585"/>
              </p:ext>
            </p:extLst>
          </p:nvPr>
        </p:nvGraphicFramePr>
        <p:xfrm>
          <a:off x="762001" y="1298574"/>
          <a:ext cx="7772397" cy="472122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54709">
                  <a:extLst>
                    <a:ext uri="{9D8B030D-6E8A-4147-A177-3AD203B41FA5}">
                      <a16:colId xmlns:a16="http://schemas.microsoft.com/office/drawing/2014/main" val="2367629330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val="306386158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val="401747848"/>
                    </a:ext>
                  </a:extLst>
                </a:gridCol>
                <a:gridCol w="1209367">
                  <a:extLst>
                    <a:ext uri="{9D8B030D-6E8A-4147-A177-3AD203B41FA5}">
                      <a16:colId xmlns:a16="http://schemas.microsoft.com/office/drawing/2014/main" val="1492460688"/>
                    </a:ext>
                  </a:extLst>
                </a:gridCol>
                <a:gridCol w="1489587">
                  <a:extLst>
                    <a:ext uri="{9D8B030D-6E8A-4147-A177-3AD203B41FA5}">
                      <a16:colId xmlns:a16="http://schemas.microsoft.com/office/drawing/2014/main" val="3226319394"/>
                    </a:ext>
                  </a:extLst>
                </a:gridCol>
              </a:tblGrid>
              <a:tr h="52458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COD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Study deaths (female/male)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National estimate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Total (</a:t>
                      </a:r>
                      <a:r>
                        <a:rPr lang="en-US" sz="14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wgtd</a:t>
                      </a:r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Mortality rate (95% CI)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7348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Malaria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333 (146/187)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7923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42.2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59.7 (56.5-63.1)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514736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Other infectious diseases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119 (66/53)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4478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23.8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22.5 (20.5-24.6)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23773773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Diarrhoea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78 (27/51)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1459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7.8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13.7 (12.2-15.3)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4527571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Sickle-cell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35 (18/17)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1162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6.2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7.6 (6.5-8.9)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07328720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Falls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32 (7/25)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5.1 (4.2-6.1)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21593216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Acute respiratory infections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31 (17/14)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4.4 (3.6-5.4)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68303080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 digestive diseases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27 (9/18)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 (5-7.1)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02278936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Drownings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 (6/19)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3.9 (3.1-4.8)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437847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Hepatitis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 (7/15)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 (3.2-4.9)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76007301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Epilepsy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 (10/11)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2.7 (2.1-3.5)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31655560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Meningitis/encephalitis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 (8/13)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 (2.8-4.4)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92045848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Road traffic accidents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18 (6/12)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2.9 (2.2-3.7)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79792478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Other unintentional injuries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 (5/12)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 (2.3-3.8)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820447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Gastro-oesophageal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 (6/10)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2.4 (1.8-3.2)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29732533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Severe Localized Infection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 (7/7)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2.6 (2-3.4)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89694564"/>
                  </a:ext>
                </a:extLst>
              </a:tr>
              <a:tr h="262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All causes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971 (418/553)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18797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100.0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173.5 (168-179.2)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9254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17230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r>
              <a:rPr lang="en-US" sz="3200" dirty="0"/>
              <a:t>Regional variation for deaths among 5-14 year old children</a:t>
            </a:r>
          </a:p>
        </p:txBody>
      </p:sp>
      <p:graphicFrame>
        <p:nvGraphicFramePr>
          <p:cNvPr id="14" name="Table Placeholder 1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94881408"/>
              </p:ext>
            </p:extLst>
          </p:nvPr>
        </p:nvGraphicFramePr>
        <p:xfrm>
          <a:off x="1847850" y="1752600"/>
          <a:ext cx="5448300" cy="359664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816100">
                  <a:extLst>
                    <a:ext uri="{9D8B030D-6E8A-4147-A177-3AD203B41FA5}">
                      <a16:colId xmlns:a16="http://schemas.microsoft.com/office/drawing/2014/main" val="4086887521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3927356967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679044009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Leading causes of</a:t>
                      </a:r>
                      <a:r>
                        <a:rPr lang="en-US" sz="18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death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Region 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Mortality rate per 100,0000</a:t>
                      </a: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335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Malaria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98110109"/>
                  </a:ext>
                </a:extLst>
              </a:tr>
              <a:tr h="56388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Other infectious diseases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9151592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u="none" strike="noStrike" dirty="0">
                        <a:effectLst/>
                      </a:endParaRPr>
                    </a:p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Diarrhoea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</a:t>
                      </a:r>
                      <a:r>
                        <a:rPr lang="en-US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Western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44.1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2783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7009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20346"/>
            <a:ext cx="8496300" cy="4191000"/>
          </a:xfrm>
        </p:spPr>
        <p:txBody>
          <a:bodyPr/>
          <a:lstStyle/>
          <a:p>
            <a:r>
              <a:rPr lang="en-US" sz="2800" dirty="0"/>
              <a:t>Evidence to evaluate current priorities </a:t>
            </a:r>
          </a:p>
          <a:p>
            <a:r>
              <a:rPr lang="en-US" sz="2800" dirty="0"/>
              <a:t>Malaria is the leading cause of death for all children except neonates</a:t>
            </a:r>
          </a:p>
          <a:p>
            <a:r>
              <a:rPr lang="en-US" sz="2800" dirty="0"/>
              <a:t>Efforts towards stillbirth reduction</a:t>
            </a:r>
          </a:p>
          <a:p>
            <a:r>
              <a:rPr lang="en-US" sz="2800" dirty="0"/>
              <a:t>Over 80% of child deaths are among 0-4 year old children</a:t>
            </a:r>
          </a:p>
          <a:p>
            <a:r>
              <a:rPr lang="en-US" sz="2800" dirty="0"/>
              <a:t>Useful evidence from SL-SRS for premature deaths reduction in Sierra Leone</a:t>
            </a:r>
          </a:p>
          <a:p>
            <a:pPr marL="0" indent="0">
              <a:buNone/>
            </a:pPr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4491711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5575"/>
            <a:ext cx="7772400" cy="835025"/>
          </a:xfrm>
        </p:spPr>
        <p:txBody>
          <a:bodyPr/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5105400"/>
          </a:xfrm>
        </p:spPr>
        <p:txBody>
          <a:bodyPr/>
          <a:lstStyle/>
          <a:p>
            <a:r>
              <a:rPr lang="en-US" sz="2800" dirty="0"/>
              <a:t>High mortality rates in Sierra Leone expose the burden of premature deaths (death before age 70 years)</a:t>
            </a:r>
          </a:p>
          <a:p>
            <a:r>
              <a:rPr lang="en-US" sz="2800" dirty="0"/>
              <a:t>Many deaths occur at home without medical attention or cause of death documentation</a:t>
            </a:r>
          </a:p>
          <a:p>
            <a:r>
              <a:rPr lang="en-US" sz="2800" dirty="0"/>
              <a:t>Sierra Leone’s life expectancy at birth was 55 years in 2020</a:t>
            </a:r>
          </a:p>
          <a:p>
            <a:r>
              <a:rPr lang="en-US" sz="2800" dirty="0"/>
              <a:t>Population ~ 8.1M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1089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52888"/>
          </a:xfrm>
        </p:spPr>
        <p:txBody>
          <a:bodyPr/>
          <a:lstStyle/>
          <a:p>
            <a:r>
              <a:rPr lang="en-US" sz="4000" dirty="0"/>
              <a:t>Methodology</a:t>
            </a:r>
            <a:br>
              <a:rPr lang="en-US" sz="4000" dirty="0"/>
            </a:br>
            <a:r>
              <a:rPr lang="en-US" sz="4000" dirty="0"/>
              <a:t>National livebirths and deaths</a:t>
            </a:r>
            <a:br>
              <a:rPr lang="en-US" sz="4000" dirty="0"/>
            </a:br>
            <a:r>
              <a:rPr lang="en-US" sz="4000" dirty="0"/>
              <a:t>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8153400" cy="3814354"/>
          </a:xfrm>
        </p:spPr>
        <p:txBody>
          <a:bodyPr/>
          <a:lstStyle/>
          <a:p>
            <a:r>
              <a:rPr lang="en-US" sz="2400" dirty="0"/>
              <a:t>Sex-specific national absolute deaths and livebirths were derived using 2022 UN World Population Prospects for children</a:t>
            </a:r>
          </a:p>
          <a:p>
            <a:pPr lvl="2"/>
            <a:r>
              <a:rPr lang="en-US" sz="2000" dirty="0"/>
              <a:t>0-4 years </a:t>
            </a:r>
          </a:p>
          <a:p>
            <a:pPr lvl="2"/>
            <a:r>
              <a:rPr lang="en-US" sz="2000" dirty="0"/>
              <a:t>5-14 years</a:t>
            </a:r>
          </a:p>
          <a:p>
            <a:pPr marL="914400" lvl="2" indent="0">
              <a:buNone/>
            </a:pPr>
            <a:endParaRPr lang="en-US" sz="2000" dirty="0"/>
          </a:p>
          <a:p>
            <a:r>
              <a:rPr lang="en-US" sz="2400" dirty="0"/>
              <a:t>UNICEF 2020 stillbirth estimates and 2021 estimate for neonatal mortality</a:t>
            </a:r>
          </a:p>
          <a:p>
            <a:pPr lvl="2"/>
            <a:r>
              <a:rPr lang="en-US" sz="2000" dirty="0"/>
              <a:t>Neonates using neonatal mortality rate </a:t>
            </a:r>
          </a:p>
          <a:p>
            <a:pPr lvl="2"/>
            <a:r>
              <a:rPr lang="en-US" sz="2000" dirty="0"/>
              <a:t>1 month to 4 years</a:t>
            </a:r>
          </a:p>
        </p:txBody>
      </p:sp>
    </p:spTree>
    <p:extLst>
      <p:ext uri="{BB962C8B-B14F-4D97-AF65-F5344CB8AC3E}">
        <p14:creationId xmlns:p14="http://schemas.microsoft.com/office/powerpoint/2010/main" val="206337320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304800"/>
            <a:ext cx="7239000" cy="1143000"/>
          </a:xfrm>
        </p:spPr>
        <p:txBody>
          <a:bodyPr/>
          <a:lstStyle/>
          <a:p>
            <a:r>
              <a:rPr lang="en-US" dirty="0"/>
              <a:t>Total child deaths in Sierra Leone,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Stillbirths  -  4,754</a:t>
            </a:r>
          </a:p>
          <a:p>
            <a:r>
              <a:rPr lang="en-US" dirty="0"/>
              <a:t>Child (0-14 years) deaths  -  30,609 </a:t>
            </a:r>
          </a:p>
          <a:p>
            <a:pPr lvl="1"/>
            <a:r>
              <a:rPr lang="en-US" dirty="0"/>
              <a:t>Neonates  -  8,107</a:t>
            </a:r>
          </a:p>
          <a:p>
            <a:pPr lvl="1"/>
            <a:r>
              <a:rPr lang="en-US" dirty="0"/>
              <a:t>Under five (minus neonates) -  18,797</a:t>
            </a:r>
          </a:p>
          <a:p>
            <a:pPr lvl="1"/>
            <a:r>
              <a:rPr lang="en-US" dirty="0"/>
              <a:t>5 – 14 years  -  3,705</a:t>
            </a:r>
          </a:p>
        </p:txBody>
      </p:sp>
    </p:spTree>
    <p:extLst>
      <p:ext uri="{BB962C8B-B14F-4D97-AF65-F5344CB8AC3E}">
        <p14:creationId xmlns:p14="http://schemas.microsoft.com/office/powerpoint/2010/main" val="38302788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deaths in Sierra Leone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602434"/>
              </p:ext>
            </p:extLst>
          </p:nvPr>
        </p:nvGraphicFramePr>
        <p:xfrm>
          <a:off x="1219200" y="1371603"/>
          <a:ext cx="6934200" cy="484798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77536456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70010904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8591397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169442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44099809"/>
                    </a:ext>
                  </a:extLst>
                </a:gridCol>
              </a:tblGrid>
              <a:tr h="2964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Age group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of total deaths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Female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solidFill>
                            <a:schemeClr val="bg1"/>
                          </a:solidFill>
                          <a:effectLst/>
                        </a:rPr>
                        <a:t>Male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93014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Stillbirth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5.0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122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251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9174779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Neonate 0-28 days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10.8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242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543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9219787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1-59 month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64.7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1,609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1,632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3,241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0851437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Child 5-14 years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19.4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553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971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0043620"/>
                  </a:ext>
                </a:extLst>
              </a:tr>
              <a:tr h="12688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519835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Eastern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15.6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370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781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8156103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North Western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10.09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246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259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505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68449005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North Eastern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19.06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476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954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8124760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Southern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47.44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1,120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1,255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2,375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9151570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Western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7.81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177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214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68178866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95911132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Rural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  <a:latin typeface="+mn-lt"/>
                        </a:rPr>
                        <a:t>69.92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1,703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1,797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3,500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803188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Urban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30.08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688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  <a:latin typeface="+mn-lt"/>
                        </a:rPr>
                        <a:t>818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n-lt"/>
                        </a:rPr>
                        <a:t>1,506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53926678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6107831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2,391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2,615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5,006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21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91265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Stillbirths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233672"/>
              </p:ext>
            </p:extLst>
          </p:nvPr>
        </p:nvGraphicFramePr>
        <p:xfrm>
          <a:off x="1828800" y="1447800"/>
          <a:ext cx="5486400" cy="4410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09258">
                  <a:extLst>
                    <a:ext uri="{9D8B030D-6E8A-4147-A177-3AD203B41FA5}">
                      <a16:colId xmlns:a16="http://schemas.microsoft.com/office/drawing/2014/main" val="3874383906"/>
                    </a:ext>
                  </a:extLst>
                </a:gridCol>
                <a:gridCol w="2177142">
                  <a:extLst>
                    <a:ext uri="{9D8B030D-6E8A-4147-A177-3AD203B41FA5}">
                      <a16:colId xmlns:a16="http://schemas.microsoft.com/office/drawing/2014/main" val="448295524"/>
                    </a:ext>
                  </a:extLst>
                </a:gridCol>
              </a:tblGrid>
              <a:tr h="39401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National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Estimates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098974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Perinatal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33.12 %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602750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Study deaths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15510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National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02354"/>
                  </a:ext>
                </a:extLst>
              </a:tr>
              <a:tr h="4311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Mortality</a:t>
                      </a:r>
                      <a:r>
                        <a:rPr lang="en-US" baseline="0" dirty="0"/>
                        <a:t> rate (1000 births)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17.6</a:t>
                      </a:r>
                      <a:r>
                        <a:rPr lang="en-US" dirty="0"/>
                        <a:t> (17.1 – 18.1)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05867"/>
                  </a:ext>
                </a:extLst>
              </a:tr>
              <a:tr h="4311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% 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51.39%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15889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70.12%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146068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Hospital or Health</a:t>
                      </a:r>
                      <a:r>
                        <a:rPr lang="en-US" baseline="0" dirty="0"/>
                        <a:t> facility death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79.08%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596549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Deaths at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45164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Full term gestation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383881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Maceration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23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82680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Stillbirths - Regional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520510"/>
              </p:ext>
            </p:extLst>
          </p:nvPr>
        </p:nvGraphicFramePr>
        <p:xfrm>
          <a:off x="609598" y="1447800"/>
          <a:ext cx="8001001" cy="4136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2">
                  <a:extLst>
                    <a:ext uri="{9D8B030D-6E8A-4147-A177-3AD203B41FA5}">
                      <a16:colId xmlns:a16="http://schemas.microsoft.com/office/drawing/2014/main" val="38743839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4829552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1791846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205443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731495896"/>
                    </a:ext>
                  </a:extLst>
                </a:gridCol>
                <a:gridCol w="1142999">
                  <a:extLst>
                    <a:ext uri="{9D8B030D-6E8A-4147-A177-3AD203B41FA5}">
                      <a16:colId xmlns:a16="http://schemas.microsoft.com/office/drawing/2014/main" val="1983351874"/>
                    </a:ext>
                  </a:extLst>
                </a:gridCol>
              </a:tblGrid>
              <a:tr h="394013">
                <a:tc>
                  <a:txBody>
                    <a:bodyPr/>
                    <a:lstStyle/>
                    <a:p>
                      <a:pPr algn="l"/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Eastern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North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</a:rPr>
                        <a:t> West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North East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Southern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Western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62977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Perinatal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40.0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26.4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6602750"/>
                  </a:ext>
                </a:extLst>
              </a:tr>
              <a:tr h="43117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Male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64.1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59.1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47.2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515889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Rural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63.3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146068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Hospital or Health</a:t>
                      </a:r>
                      <a:r>
                        <a:rPr lang="en-US" baseline="0" dirty="0"/>
                        <a:t> facility death 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596549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Deaths at home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45164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Full term gestation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86.4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383881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Maceration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423928"/>
                  </a:ext>
                </a:extLst>
              </a:tr>
              <a:tr h="3940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Total stillbirths 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39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72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98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826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26528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39825"/>
          </a:xfrm>
        </p:spPr>
        <p:txBody>
          <a:bodyPr/>
          <a:lstStyle/>
          <a:p>
            <a:r>
              <a:rPr lang="en-US" sz="4000" dirty="0"/>
              <a:t>Leading causes of neonatal deaths - Sierra Leone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878202"/>
              </p:ext>
            </p:extLst>
          </p:nvPr>
        </p:nvGraphicFramePr>
        <p:xfrm>
          <a:off x="609600" y="1143000"/>
          <a:ext cx="8153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1153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2" y="152400"/>
            <a:ext cx="8229600" cy="758825"/>
          </a:xfrm>
        </p:spPr>
        <p:txBody>
          <a:bodyPr/>
          <a:lstStyle/>
          <a:p>
            <a:r>
              <a:rPr lang="en-US" sz="3200" dirty="0"/>
              <a:t>Neonatal cause specific mortality rates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733692"/>
              </p:ext>
            </p:extLst>
          </p:nvPr>
        </p:nvGraphicFramePr>
        <p:xfrm>
          <a:off x="609600" y="1143000"/>
          <a:ext cx="8153402" cy="496156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4843">
                  <a:extLst>
                    <a:ext uri="{9D8B030D-6E8A-4147-A177-3AD203B41FA5}">
                      <a16:colId xmlns:a16="http://schemas.microsoft.com/office/drawing/2014/main" val="3514988793"/>
                    </a:ext>
                  </a:extLst>
                </a:gridCol>
                <a:gridCol w="1268651">
                  <a:extLst>
                    <a:ext uri="{9D8B030D-6E8A-4147-A177-3AD203B41FA5}">
                      <a16:colId xmlns:a16="http://schemas.microsoft.com/office/drawing/2014/main" val="4055706196"/>
                    </a:ext>
                  </a:extLst>
                </a:gridCol>
                <a:gridCol w="1268651">
                  <a:extLst>
                    <a:ext uri="{9D8B030D-6E8A-4147-A177-3AD203B41FA5}">
                      <a16:colId xmlns:a16="http://schemas.microsoft.com/office/drawing/2014/main" val="3243347365"/>
                    </a:ext>
                  </a:extLst>
                </a:gridCol>
                <a:gridCol w="1268651">
                  <a:extLst>
                    <a:ext uri="{9D8B030D-6E8A-4147-A177-3AD203B41FA5}">
                      <a16:colId xmlns:a16="http://schemas.microsoft.com/office/drawing/2014/main" val="2493243185"/>
                    </a:ext>
                  </a:extLst>
                </a:gridCol>
                <a:gridCol w="1562606">
                  <a:extLst>
                    <a:ext uri="{9D8B030D-6E8A-4147-A177-3AD203B41FA5}">
                      <a16:colId xmlns:a16="http://schemas.microsoft.com/office/drawing/2014/main" val="828331155"/>
                    </a:ext>
                  </a:extLst>
                </a:gridCol>
              </a:tblGrid>
              <a:tr h="5288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Cause</a:t>
                      </a:r>
                      <a:r>
                        <a:rPr lang="en-US" sz="16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of death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Study deaths (female/male)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National estimate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Total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Mortality rate per 1000 livebirths (95% CI)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83513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Birth asphyxia and birth trauma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174 (70/104)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2664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32.9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10.1 (9.7-10.5)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1727976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Severe Systemic Infection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142 (68/74)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2128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26.2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8 (7.7-8.4)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83569471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Low birth weight/preterm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110 (57/53)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1533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18.9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5.8 (5.5-6.1)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14322041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Other perinatal conditions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67 (24/43)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984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12.1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3.7 (3.5-4)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99954775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Acute respiratory infections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16 (9/7)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193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0.7 (0.6-0.8)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74595814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Malaria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13 (3/10)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262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1 (0.9-1.1)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08774277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Congenital anomalies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7 (5/2)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1.4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0.4 (0.4-0.5)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14484280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Diarrhoea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 (1/2)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0.2 (0.1-0.3)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858351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infectious diseases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 (1/2)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0.2 (0.1-0.2)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5058778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Tetanus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 (0/2)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0.2 (0.1-0.2)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4529887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Epilepsy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 (1/0)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 (0.1-0.1)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0803111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Falls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 (0/1)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 (0-0.1)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5088304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Ill-defined and abnormal findings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 (1/0)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 (0-0.1)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63808847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Other neuropsychiatric disorders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 (1/0)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0.1 (0.1-0.1)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07593150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Road traffic accidents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 (0/1)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 (0-0)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83841048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Severe Localized Infection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 (1/0)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 (0-0.1)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6297623"/>
                  </a:ext>
                </a:extLst>
              </a:tr>
              <a:tr h="2483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All</a:t>
                      </a:r>
                      <a:r>
                        <a:rPr lang="en-US" sz="14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causes of death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543 (242/301)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8107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solidFill>
                            <a:schemeClr val="bg1"/>
                          </a:solidFill>
                          <a:effectLst/>
                        </a:rPr>
                        <a:t>100.0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30.7 (30-31.3)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320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61647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GHR standard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GHR standart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 Unicode MS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CGHR PPT template</Template>
  <TotalTime>10323</TotalTime>
  <Words>1495</Words>
  <Application>Microsoft Office PowerPoint</Application>
  <PresentationFormat>On-screen Show (4:3)</PresentationFormat>
  <Paragraphs>666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Unicode MS</vt:lpstr>
      <vt:lpstr>Calibri</vt:lpstr>
      <vt:lpstr>Century Gothic</vt:lpstr>
      <vt:lpstr>CGHR standard</vt:lpstr>
      <vt:lpstr>Child mortality in Sierra Leone:  Nationally representative mortality survey</vt:lpstr>
      <vt:lpstr>Background</vt:lpstr>
      <vt:lpstr>Methodology National livebirths and deaths 2022</vt:lpstr>
      <vt:lpstr>Total child deaths in Sierra Leone, 2022</vt:lpstr>
      <vt:lpstr>Study deaths in Sierra Leone</vt:lpstr>
      <vt:lpstr>Stillbirths</vt:lpstr>
      <vt:lpstr>Stillbirths - Regional</vt:lpstr>
      <vt:lpstr>Leading causes of neonatal deaths - Sierra Leone</vt:lpstr>
      <vt:lpstr>Neonatal cause specific mortality rates</vt:lpstr>
      <vt:lpstr>Neonatal </vt:lpstr>
      <vt:lpstr>Regional variation for neonatal deaths </vt:lpstr>
      <vt:lpstr>Leading (%) causes of death among 1-59 month old children, 2022</vt:lpstr>
      <vt:lpstr>Cause specific mortality rates for 1-59 months, 2022</vt:lpstr>
      <vt:lpstr>Regional variation - 1-59 months </vt:lpstr>
      <vt:lpstr>Regional variation for deaths among 1-59 months</vt:lpstr>
      <vt:lpstr>Leading (%) causes of death among 5-14 year old children</vt:lpstr>
      <vt:lpstr>Causes of death among children 5-14 years in Sierra Leone, 2022</vt:lpstr>
      <vt:lpstr>Regional variation for deaths among 5-14 year old children</vt:lpstr>
      <vt:lpstr>Implications</vt:lpstr>
    </vt:vector>
  </TitlesOfParts>
  <Company>St. Michael's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 Nee Wu</dc:creator>
  <cp:lastModifiedBy>COMSA_SL</cp:lastModifiedBy>
  <cp:revision>447</cp:revision>
  <dcterms:created xsi:type="dcterms:W3CDTF">2020-09-09T15:20:58Z</dcterms:created>
  <dcterms:modified xsi:type="dcterms:W3CDTF">2022-11-29T13:07:21Z</dcterms:modified>
</cp:coreProperties>
</file>